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9" r:id="rId3"/>
    <p:sldId id="257" r:id="rId4"/>
    <p:sldId id="261" r:id="rId5"/>
    <p:sldId id="262" r:id="rId6"/>
    <p:sldId id="263" r:id="rId7"/>
    <p:sldId id="264" r:id="rId8"/>
    <p:sldId id="258" r:id="rId9"/>
    <p:sldId id="265" r:id="rId10"/>
    <p:sldId id="259" r:id="rId11"/>
    <p:sldId id="266" r:id="rId12"/>
    <p:sldId id="260" r:id="rId13"/>
    <p:sldId id="267" r:id="rId14"/>
    <p:sldId id="268" r:id="rId15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8D7368D-31D9-8101-473D-CD39E706FD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796401" y="3378954"/>
            <a:ext cx="6394567" cy="3479046"/>
          </a:xfrm>
          <a:custGeom>
            <a:avLst/>
            <a:gdLst>
              <a:gd name="connsiteX0" fmla="*/ 5171297 w 6394567"/>
              <a:gd name="connsiteY0" fmla="*/ 284 h 3479046"/>
              <a:gd name="connsiteX1" fmla="*/ 6394290 w 6394567"/>
              <a:gd name="connsiteY1" fmla="*/ 430072 h 3479046"/>
              <a:gd name="connsiteX2" fmla="*/ 6394567 w 6394567"/>
              <a:gd name="connsiteY2" fmla="*/ 430316 h 3479046"/>
              <a:gd name="connsiteX3" fmla="*/ 6394567 w 6394567"/>
              <a:gd name="connsiteY3" fmla="*/ 3479046 h 3479046"/>
              <a:gd name="connsiteX4" fmla="*/ 0 w 6394567"/>
              <a:gd name="connsiteY4" fmla="*/ 3479046 h 3479046"/>
              <a:gd name="connsiteX5" fmla="*/ 3916974 w 6394567"/>
              <a:gd name="connsiteY5" fmla="*/ 405504 h 3479046"/>
              <a:gd name="connsiteX6" fmla="*/ 3959456 w 6394567"/>
              <a:gd name="connsiteY6" fmla="*/ 373857 h 3479046"/>
              <a:gd name="connsiteX7" fmla="*/ 5052215 w 6394567"/>
              <a:gd name="connsiteY7" fmla="*/ 1756 h 3479046"/>
              <a:gd name="connsiteX8" fmla="*/ 5171297 w 6394567"/>
              <a:gd name="connsiteY8" fmla="*/ 284 h 3479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94567" h="3479046">
                <a:moveTo>
                  <a:pt x="5171297" y="284"/>
                </a:moveTo>
                <a:cubicBezTo>
                  <a:pt x="5607674" y="7531"/>
                  <a:pt x="6039042" y="153650"/>
                  <a:pt x="6394290" y="430072"/>
                </a:cubicBezTo>
                <a:lnTo>
                  <a:pt x="6394567" y="430316"/>
                </a:lnTo>
                <a:lnTo>
                  <a:pt x="6394567" y="3479046"/>
                </a:lnTo>
                <a:lnTo>
                  <a:pt x="0" y="3479046"/>
                </a:lnTo>
                <a:lnTo>
                  <a:pt x="3916974" y="405504"/>
                </a:lnTo>
                <a:lnTo>
                  <a:pt x="3959456" y="373857"/>
                </a:lnTo>
                <a:cubicBezTo>
                  <a:pt x="4291086" y="139664"/>
                  <a:pt x="4671097" y="17528"/>
                  <a:pt x="5052215" y="1756"/>
                </a:cubicBezTo>
                <a:cubicBezTo>
                  <a:pt x="5091916" y="114"/>
                  <a:pt x="5131627" y="-375"/>
                  <a:pt x="5171297" y="284"/>
                </a:cubicBezTo>
                <a:close/>
              </a:path>
            </a:pathLst>
          </a:custGeom>
          <a:gradFill>
            <a:gsLst>
              <a:gs pos="39000">
                <a:schemeClr val="bg2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F32C74-82F4-2A29-889B-EF23CEE6AA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6801" y="1122363"/>
            <a:ext cx="6211185" cy="2305246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ACADD6-278F-604C-8A38-BBBAFC6754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6802" y="3549048"/>
            <a:ext cx="5029198" cy="1956278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43946B-3F5A-C916-B62B-8D5938EA82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86539F-2DB8-FCDA-C884-9C3CD29B8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DAA7B3-5D3B-D493-8F6F-1FEBB8576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931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50D2E-0561-F284-F89A-AAE3CD09A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936841"/>
            <a:ext cx="10239338" cy="95366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657C4C-16EC-2477-6332-830F53011D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69848" y="2139696"/>
            <a:ext cx="10239338" cy="367768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0940D3-6996-1C08-F1AF-87C354657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3676C3-588F-B636-8CE0-AA2CBFBCE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CEF8A9-EB1E-B344-A4B8-B58D06336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9194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EF3A28-33E4-2796-AE7A-1234569F5C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44950" y="1081177"/>
            <a:ext cx="2508849" cy="463382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D185FC-2BBB-E997-A5CD-F2C6CF6B7C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66800" y="1081177"/>
            <a:ext cx="7505700" cy="463382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314B3C-96CD-071C-C2AD-2C7E04F81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AA2B04-F5E0-C5A3-C77D-6AE9A9E91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155BC2-C712-C4A4-50EC-E10D88344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0872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A4769-9A55-AF9B-4CE4-DFA07E711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E45D9E-DBB4-B890-88D5-B4C03599EC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E15260-1C0B-A965-3114-D7C40D18B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AAF4D1-0334-3F24-69B4-06C7BD7426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8BA76D-3B8B-429D-9B32-54D6A6297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1974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8D9C414-4A2F-78AF-ED60-6130D4C563B3}"/>
              </a:ext>
            </a:extLst>
          </p:cNvPr>
          <p:cNvSpPr/>
          <p:nvPr/>
        </p:nvSpPr>
        <p:spPr>
          <a:xfrm>
            <a:off x="6284115" y="3378954"/>
            <a:ext cx="5907885" cy="3479046"/>
          </a:xfrm>
          <a:custGeom>
            <a:avLst/>
            <a:gdLst>
              <a:gd name="connsiteX0" fmla="*/ 5171297 w 5907885"/>
              <a:gd name="connsiteY0" fmla="*/ 284 h 3479046"/>
              <a:gd name="connsiteX1" fmla="*/ 5813217 w 5907885"/>
              <a:gd name="connsiteY1" fmla="*/ 114238 h 3479046"/>
              <a:gd name="connsiteX2" fmla="*/ 5907885 w 5907885"/>
              <a:gd name="connsiteY2" fmla="*/ 151524 h 3479046"/>
              <a:gd name="connsiteX3" fmla="*/ 5907885 w 5907885"/>
              <a:gd name="connsiteY3" fmla="*/ 3479046 h 3479046"/>
              <a:gd name="connsiteX4" fmla="*/ 0 w 5907885"/>
              <a:gd name="connsiteY4" fmla="*/ 3479046 h 3479046"/>
              <a:gd name="connsiteX5" fmla="*/ 3916974 w 5907885"/>
              <a:gd name="connsiteY5" fmla="*/ 405504 h 3479046"/>
              <a:gd name="connsiteX6" fmla="*/ 3959456 w 5907885"/>
              <a:gd name="connsiteY6" fmla="*/ 373857 h 3479046"/>
              <a:gd name="connsiteX7" fmla="*/ 5052215 w 5907885"/>
              <a:gd name="connsiteY7" fmla="*/ 1756 h 3479046"/>
              <a:gd name="connsiteX8" fmla="*/ 5171297 w 5907885"/>
              <a:gd name="connsiteY8" fmla="*/ 284 h 3479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907885" h="3479046">
                <a:moveTo>
                  <a:pt x="5171297" y="284"/>
                </a:moveTo>
                <a:cubicBezTo>
                  <a:pt x="5389485" y="3908"/>
                  <a:pt x="5606422" y="42249"/>
                  <a:pt x="5813217" y="114238"/>
                </a:cubicBezTo>
                <a:lnTo>
                  <a:pt x="5907885" y="151524"/>
                </a:lnTo>
                <a:lnTo>
                  <a:pt x="5907885" y="3479046"/>
                </a:lnTo>
                <a:lnTo>
                  <a:pt x="0" y="3479046"/>
                </a:lnTo>
                <a:lnTo>
                  <a:pt x="3916974" y="405504"/>
                </a:lnTo>
                <a:lnTo>
                  <a:pt x="3959456" y="373857"/>
                </a:lnTo>
                <a:cubicBezTo>
                  <a:pt x="4291086" y="139664"/>
                  <a:pt x="4671097" y="17528"/>
                  <a:pt x="5052215" y="1756"/>
                </a:cubicBezTo>
                <a:cubicBezTo>
                  <a:pt x="5091916" y="114"/>
                  <a:pt x="5131627" y="-375"/>
                  <a:pt x="5171297" y="284"/>
                </a:cubicBezTo>
                <a:close/>
              </a:path>
            </a:pathLst>
          </a:custGeom>
          <a:gradFill>
            <a:gsLst>
              <a:gs pos="23000">
                <a:schemeClr val="bg2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3410AE4-7FC7-589E-B6D3-0DA7B5FC5CE3}"/>
              </a:ext>
            </a:extLst>
          </p:cNvPr>
          <p:cNvSpPr/>
          <p:nvPr/>
        </p:nvSpPr>
        <p:spPr>
          <a:xfrm flipH="1" flipV="1">
            <a:off x="0" y="0"/>
            <a:ext cx="2923855" cy="1479128"/>
          </a:xfrm>
          <a:custGeom>
            <a:avLst/>
            <a:gdLst>
              <a:gd name="connsiteX0" fmla="*/ 2923855 w 2923855"/>
              <a:gd name="connsiteY0" fmla="*/ 1479128 h 1479128"/>
              <a:gd name="connsiteX1" fmla="*/ 0 w 2923855"/>
              <a:gd name="connsiteY1" fmla="*/ 1479128 h 1479128"/>
              <a:gd name="connsiteX2" fmla="*/ 1368245 w 2923855"/>
              <a:gd name="connsiteY2" fmla="*/ 405504 h 1479128"/>
              <a:gd name="connsiteX3" fmla="*/ 1410727 w 2923855"/>
              <a:gd name="connsiteY3" fmla="*/ 373857 h 1479128"/>
              <a:gd name="connsiteX4" fmla="*/ 2503486 w 2923855"/>
              <a:gd name="connsiteY4" fmla="*/ 1756 h 1479128"/>
              <a:gd name="connsiteX5" fmla="*/ 2622568 w 2923855"/>
              <a:gd name="connsiteY5" fmla="*/ 284 h 1479128"/>
              <a:gd name="connsiteX6" fmla="*/ 2785835 w 2923855"/>
              <a:gd name="connsiteY6" fmla="*/ 9494 h 1479128"/>
              <a:gd name="connsiteX7" fmla="*/ 2923855 w 2923855"/>
              <a:gd name="connsiteY7" fmla="*/ 28352 h 1479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23855" h="1479128">
                <a:moveTo>
                  <a:pt x="2923855" y="1479128"/>
                </a:moveTo>
                <a:lnTo>
                  <a:pt x="0" y="1479128"/>
                </a:lnTo>
                <a:lnTo>
                  <a:pt x="1368245" y="405504"/>
                </a:lnTo>
                <a:lnTo>
                  <a:pt x="1410727" y="373857"/>
                </a:lnTo>
                <a:cubicBezTo>
                  <a:pt x="1742357" y="139664"/>
                  <a:pt x="2122368" y="17528"/>
                  <a:pt x="2503486" y="1756"/>
                </a:cubicBezTo>
                <a:cubicBezTo>
                  <a:pt x="2543187" y="114"/>
                  <a:pt x="2582898" y="-375"/>
                  <a:pt x="2622568" y="284"/>
                </a:cubicBezTo>
                <a:cubicBezTo>
                  <a:pt x="2677115" y="1190"/>
                  <a:pt x="2731584" y="4266"/>
                  <a:pt x="2785835" y="9494"/>
                </a:cubicBezTo>
                <a:lnTo>
                  <a:pt x="2923855" y="28352"/>
                </a:lnTo>
                <a:close/>
              </a:path>
            </a:pathLst>
          </a:custGeom>
          <a:gradFill>
            <a:gsLst>
              <a:gs pos="33000">
                <a:schemeClr val="bg2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381CBD-08D9-3C9A-7620-24F2D6404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709738"/>
            <a:ext cx="6455434" cy="2981274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D5AE2B-1716-CEEC-73F8-E81F591925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0" y="4759252"/>
            <a:ext cx="5397260" cy="955748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CF3052-6EE8-979F-04FB-1B8DF81F2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986285-161A-6869-27C2-0A159C234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7ED64F-5DAB-238D-C34A-1DCCB1222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616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484D0-7460-7B08-F1EE-96EABE4021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799" y="936841"/>
            <a:ext cx="10092477" cy="95366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80B7F9-8ECB-7079-A11E-51D3903E2B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6800" y="2117341"/>
            <a:ext cx="4809482" cy="37601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E97161-CAF5-CA48-D814-7ACD43AB99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9795" y="2117341"/>
            <a:ext cx="4809482" cy="37601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3BD680-4E7A-5155-3CAE-6BD44EE8BA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6A152D-EFF2-B3AA-3F25-14E113673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BD6032-FD7A-BFFD-9BE5-48EDBEFBD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0833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47F4D-4855-340E-03F3-4860885EC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963283"/>
            <a:ext cx="10096500" cy="91600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CEB472-7426-C288-B5F6-0A1232DCED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1" y="1879287"/>
            <a:ext cx="4739628" cy="582117"/>
          </a:xfrm>
        </p:spPr>
        <p:txBody>
          <a:bodyPr anchor="b">
            <a:noAutofit/>
          </a:bodyPr>
          <a:lstStyle>
            <a:lvl1pPr marL="0" indent="0">
              <a:buNone/>
              <a:defRPr sz="1400" b="1" cap="all" spc="25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194F9C-B6FA-97C3-F618-0CF956CB53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6801" y="2505075"/>
            <a:ext cx="4739628" cy="33896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F5665C-7910-AFA2-350F-42C06ED5AF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00330" y="1879287"/>
            <a:ext cx="4762970" cy="582117"/>
          </a:xfrm>
        </p:spPr>
        <p:txBody>
          <a:bodyPr anchor="b">
            <a:noAutofit/>
          </a:bodyPr>
          <a:lstStyle>
            <a:lvl1pPr marL="0" indent="0">
              <a:buNone/>
              <a:defRPr sz="1400" b="1" cap="all" spc="25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71352E-1DE0-F0CD-6F81-1D8FF59C2B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00330" y="2505075"/>
            <a:ext cx="4762970" cy="33896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D38F7E4-7D9E-4736-3269-4F0C46996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8386CF-9A84-8D2A-BC47-C951DD994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80844D-FE1F-49E7-3BBD-527FB72EC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5529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F691C-93A5-1364-00A9-A470C289F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357223"/>
            <a:ext cx="8886884" cy="1043078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E055BD-4154-B9D1-0B5B-B1E3A06B6B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2A9E4A-03D1-7A8B-233D-014A3248F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2CEFC4-D276-DF45-F395-F5BD2EA70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868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12C0AD-76F4-FCE4-2717-0A9AA4351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83BB66-3F41-7F1D-5108-B3F679A88E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AA6DA0-07AE-4BE4-B82F-7936D0E3E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0868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BFB75-C953-0BD0-4E2E-717767426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770626"/>
            <a:ext cx="3705225" cy="1286774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E1AA52-60F3-40F2-673B-5848F4253F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75426"/>
            <a:ext cx="5980112" cy="476837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0167E8-C561-5A72-AED3-442F66DDEE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DBFED3-7CB3-1B8B-9504-13A121CAD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2456C9-19A0-4441-B1AF-B7AFBF642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8898EA-84CC-411C-0012-D31495369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055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C1E10-1458-2553-05B4-313F7E26D2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782128"/>
            <a:ext cx="3705225" cy="1275272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C0F677-F177-6DED-1920-685B9D9FF2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143000"/>
            <a:ext cx="5980112" cy="4572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4D1CB1-2109-480E-8904-4077C94D6E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6576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B0DB38-7CB9-2140-BC21-6D2E7DD0B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B448AD-3B1D-4B5E-CAB9-BB5FD2CDE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EEF53D-CF5A-87A2-E973-3B8CCDEBA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190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21F4A25-A386-9574-775C-E5E5F9FC3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936841"/>
            <a:ext cx="8886884" cy="95366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F7885F-2B7B-74DB-9996-E0ACEBC9DB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2139696"/>
            <a:ext cx="8883836" cy="36776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04F519-BA47-2B81-CC1C-7E1F119EC6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77379" y="4629744"/>
            <a:ext cx="26535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1E351CED-465B-40B5-ADCE-957C918F227B}" type="datetimeFigureOut">
              <a:rPr lang="en-US" smtClean="0"/>
              <a:t>9/25/2024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52D7B-C352-1630-4C3D-7D5983C04D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610602" y="6318446"/>
            <a:ext cx="27431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6E04F0-DF9B-480B-CC46-BAE7A81FB7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6318446"/>
            <a:ext cx="6156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>
                <a:solidFill>
                  <a:schemeClr val="tx1"/>
                </a:solidFill>
              </a:defRPr>
            </a:lvl1pPr>
          </a:lstStyle>
          <a:p>
            <a:fld id="{5A33CB2A-1702-4C1D-9CC4-8D472D39F19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6443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defTabSz="914400" rtl="0" eaLnBrk="1" latinLnBrk="0" hangingPunct="1">
        <a:lnSpc>
          <a:spcPct val="120000"/>
        </a:lnSpc>
        <a:spcBef>
          <a:spcPts val="500"/>
        </a:spcBef>
        <a:buFont typeface="Neue Haas Grotesk Text Pro" panose="020B050402020202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Neue Haas Grotesk Text Pro" panose="020B0504020202020204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89EBE4E-5983-B393-1D5E-731351065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ídeo 3" descr="Fórmulas matemáticas y científicas">
            <a:extLst>
              <a:ext uri="{FF2B5EF4-FFF2-40B4-BE49-F238E27FC236}">
                <a16:creationId xmlns:a16="http://schemas.microsoft.com/office/drawing/2014/main" id="{CB592E5A-1FD6-8BD1-D8A5-01574B6E9D4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-1" b="-1"/>
          <a:stretch/>
        </p:blipFill>
        <p:spPr>
          <a:xfrm>
            <a:off x="20" y="10"/>
            <a:ext cx="12191979" cy="6857989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2CEF5482-568A-9463-C672-BC6D644DF9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540000" flipV="1">
            <a:off x="-39511" y="-72076"/>
            <a:ext cx="8582352" cy="4875036"/>
          </a:xfrm>
          <a:custGeom>
            <a:avLst/>
            <a:gdLst>
              <a:gd name="connsiteX0" fmla="*/ 1259133 w 8582352"/>
              <a:gd name="connsiteY0" fmla="*/ 1707 h 4875036"/>
              <a:gd name="connsiteX1" fmla="*/ 29139 w 8582352"/>
              <a:gd name="connsiteY1" fmla="*/ 317762 h 4875036"/>
              <a:gd name="connsiteX2" fmla="*/ 0 w 8582352"/>
              <a:gd name="connsiteY2" fmla="*/ 333585 h 4875036"/>
              <a:gd name="connsiteX3" fmla="*/ 79271 w 8582352"/>
              <a:gd name="connsiteY3" fmla="*/ 4875036 h 4875036"/>
              <a:gd name="connsiteX4" fmla="*/ 8582352 w 8582352"/>
              <a:gd name="connsiteY4" fmla="*/ 4726614 h 4875036"/>
              <a:gd name="connsiteX5" fmla="*/ 3064323 w 8582352"/>
              <a:gd name="connsiteY5" fmla="*/ 550287 h 4875036"/>
              <a:gd name="connsiteX6" fmla="*/ 3002736 w 8582352"/>
              <a:gd name="connsiteY6" fmla="*/ 506058 h 4875036"/>
              <a:gd name="connsiteX7" fmla="*/ 1429589 w 8582352"/>
              <a:gd name="connsiteY7" fmla="*/ 840 h 4875036"/>
              <a:gd name="connsiteX8" fmla="*/ 1259133 w 8582352"/>
              <a:gd name="connsiteY8" fmla="*/ 1707 h 4875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582352" h="4875036">
                <a:moveTo>
                  <a:pt x="1259133" y="1707"/>
                </a:moveTo>
                <a:cubicBezTo>
                  <a:pt x="833461" y="16212"/>
                  <a:pt x="412733" y="123046"/>
                  <a:pt x="29139" y="317762"/>
                </a:cubicBezTo>
                <a:lnTo>
                  <a:pt x="0" y="333585"/>
                </a:lnTo>
                <a:lnTo>
                  <a:pt x="79271" y="4875036"/>
                </a:lnTo>
                <a:lnTo>
                  <a:pt x="8582352" y="4726614"/>
                </a:lnTo>
                <a:lnTo>
                  <a:pt x="3064323" y="550287"/>
                </a:lnTo>
                <a:lnTo>
                  <a:pt x="3002736" y="506058"/>
                </a:lnTo>
                <a:cubicBezTo>
                  <a:pt x="2522288" y="179187"/>
                  <a:pt x="1975404" y="13891"/>
                  <a:pt x="1429589" y="840"/>
                </a:cubicBezTo>
                <a:cubicBezTo>
                  <a:pt x="1372734" y="-519"/>
                  <a:pt x="1315889" y="-227"/>
                  <a:pt x="1259133" y="1707"/>
                </a:cubicBezTo>
                <a:close/>
              </a:path>
            </a:pathLst>
          </a:custGeom>
          <a:gradFill>
            <a:gsLst>
              <a:gs pos="22000">
                <a:schemeClr val="bg2">
                  <a:alpha val="80000"/>
                </a:schemeClr>
              </a:gs>
              <a:gs pos="100000">
                <a:schemeClr val="accent1">
                  <a:lumMod val="60000"/>
                  <a:lumOff val="40000"/>
                  <a:alpha val="8600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68F4298-FB95-2F4C-D796-18644F7A27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50791" y="739101"/>
            <a:ext cx="4213437" cy="1772279"/>
          </a:xfrm>
        </p:spPr>
        <p:txBody>
          <a:bodyPr>
            <a:normAutofit/>
          </a:bodyPr>
          <a:lstStyle/>
          <a:p>
            <a:r>
              <a:rPr lang="es-MX" dirty="0"/>
              <a:t>Descripción de variables: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4C33C80-63CB-689C-F5E4-3C3D16CD56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0792" y="2514600"/>
            <a:ext cx="3209017" cy="970952"/>
          </a:xfrm>
        </p:spPr>
        <p:txBody>
          <a:bodyPr>
            <a:normAutofit/>
          </a:bodyPr>
          <a:lstStyle/>
          <a:p>
            <a:r>
              <a:rPr lang="es-MX" dirty="0"/>
              <a:t>Cualitativas y cuantitativas en R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38784C3-11AE-0BE2-6339-1A2BDAC7F0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740000" flipV="1">
            <a:off x="7888979" y="5020683"/>
            <a:ext cx="4324338" cy="1889417"/>
          </a:xfrm>
          <a:custGeom>
            <a:avLst/>
            <a:gdLst>
              <a:gd name="connsiteX0" fmla="*/ 26412 w 4324338"/>
              <a:gd name="connsiteY0" fmla="*/ 1889417 h 1889417"/>
              <a:gd name="connsiteX1" fmla="*/ 4324338 w 4324338"/>
              <a:gd name="connsiteY1" fmla="*/ 1814397 h 1889417"/>
              <a:gd name="connsiteX2" fmla="*/ 2459858 w 4324338"/>
              <a:gd name="connsiteY2" fmla="*/ 403264 h 1889417"/>
              <a:gd name="connsiteX3" fmla="*/ 2414726 w 4324338"/>
              <a:gd name="connsiteY3" fmla="*/ 370852 h 1889417"/>
              <a:gd name="connsiteX4" fmla="*/ 1261883 w 4324338"/>
              <a:gd name="connsiteY4" fmla="*/ 615 h 1889417"/>
              <a:gd name="connsiteX5" fmla="*/ 70385 w 4324338"/>
              <a:gd name="connsiteY5" fmla="*/ 326182 h 1889417"/>
              <a:gd name="connsiteX6" fmla="*/ 0 w 4324338"/>
              <a:gd name="connsiteY6" fmla="*/ 376291 h 1889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24338" h="1889417">
                <a:moveTo>
                  <a:pt x="26412" y="1889417"/>
                </a:moveTo>
                <a:lnTo>
                  <a:pt x="4324338" y="1814397"/>
                </a:lnTo>
                <a:lnTo>
                  <a:pt x="2459858" y="403264"/>
                </a:lnTo>
                <a:lnTo>
                  <a:pt x="2414726" y="370852"/>
                </a:lnTo>
                <a:cubicBezTo>
                  <a:pt x="2062641" y="131313"/>
                  <a:pt x="1661870" y="10180"/>
                  <a:pt x="1261883" y="615"/>
                </a:cubicBezTo>
                <a:cubicBezTo>
                  <a:pt x="845229" y="-9347"/>
                  <a:pt x="429425" y="101751"/>
                  <a:pt x="70385" y="326182"/>
                </a:cubicBezTo>
                <a:lnTo>
                  <a:pt x="0" y="376291"/>
                </a:lnTo>
                <a:close/>
              </a:path>
            </a:pathLst>
          </a:custGeom>
          <a:gradFill>
            <a:gsLst>
              <a:gs pos="27000">
                <a:schemeClr val="bg2">
                  <a:alpha val="70000"/>
                </a:schemeClr>
              </a:gs>
              <a:gs pos="100000">
                <a:schemeClr val="accent1">
                  <a:lumMod val="60000"/>
                  <a:lumOff val="40000"/>
                  <a:alpha val="7700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698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20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D226A1-33C9-C088-C5C0-25ECB84DC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Variables cuantitativas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93ED841-F7BA-9BCE-1E7F-20DA366D7F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Medidas de posición</a:t>
            </a:r>
          </a:p>
        </p:txBody>
      </p:sp>
    </p:spTree>
    <p:extLst>
      <p:ext uri="{BB962C8B-B14F-4D97-AF65-F5344CB8AC3E}">
        <p14:creationId xmlns:p14="http://schemas.microsoft.com/office/powerpoint/2010/main" val="2040493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128517-E656-7FC8-D214-673076F50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40156"/>
            <a:ext cx="8886884" cy="953669"/>
          </a:xfrm>
        </p:spPr>
        <p:txBody>
          <a:bodyPr>
            <a:normAutofit/>
          </a:bodyPr>
          <a:lstStyle/>
          <a:p>
            <a:r>
              <a:rPr lang="es-MX" dirty="0"/>
              <a:t>Con R base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9F878A0-FA2C-EEEE-5F78-5F0F266187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287" y="1475667"/>
            <a:ext cx="11081656" cy="4522362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it-IT" sz="3200" dirty="0">
                <a:latin typeface="Aptos" panose="020B0004020202020204" pitchFamily="34" charset="0"/>
              </a:rPr>
              <a:t>cuartiles &lt;- quantile(datos$variable, probs = c(0.25, 0.5, 0.75)) 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calcula los cuartiles y los guarda como un objeto</a:t>
            </a:r>
          </a:p>
          <a:p>
            <a:pPr marL="0" indent="0">
              <a:buNone/>
            </a:pPr>
            <a:r>
              <a:rPr lang="es-MX" sz="3200" dirty="0">
                <a:latin typeface="Aptos" panose="020B0004020202020204" pitchFamily="34" charset="0"/>
              </a:rPr>
              <a:t>cuartiles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 vemos el objeto</a:t>
            </a:r>
          </a:p>
          <a:p>
            <a:pPr marL="0" indent="0">
              <a:buNone/>
            </a:pPr>
            <a:r>
              <a:rPr lang="it-IT" sz="3200" dirty="0">
                <a:latin typeface="Aptos" panose="020B0004020202020204" pitchFamily="34" charset="0"/>
              </a:rPr>
              <a:t>deciles &lt;- quantile(datos$variable, probs = seq(0.1, 0.9, by = 0.1)) 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calcula los deciles y los guarda como un objeto</a:t>
            </a:r>
          </a:p>
          <a:p>
            <a:pPr marL="0" indent="0">
              <a:buNone/>
            </a:pPr>
            <a:r>
              <a:rPr lang="es-MX" sz="3200" dirty="0">
                <a:latin typeface="Aptos" panose="020B0004020202020204" pitchFamily="34" charset="0"/>
              </a:rPr>
              <a:t>deciles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 vemos el objeto</a:t>
            </a:r>
          </a:p>
          <a:p>
            <a:pPr marL="0" indent="0">
              <a:buNone/>
            </a:pPr>
            <a:r>
              <a:rPr lang="it-IT" sz="3200" dirty="0">
                <a:latin typeface="Aptos" panose="020B0004020202020204" pitchFamily="34" charset="0"/>
              </a:rPr>
              <a:t>percentiles &lt;- quantile(datos$variable, probs = seq(0.01, 0.99, by = 0.01)) 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calcula los percentiles y los guarda como un objeto</a:t>
            </a:r>
          </a:p>
          <a:p>
            <a:pPr marL="0" indent="0">
              <a:buNone/>
            </a:pPr>
            <a:r>
              <a:rPr lang="es-MX" sz="3200" dirty="0">
                <a:latin typeface="Aptos" panose="020B0004020202020204" pitchFamily="34" charset="0"/>
              </a:rPr>
              <a:t>percentiles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 vemos el objeto</a:t>
            </a:r>
          </a:p>
          <a:p>
            <a:pPr marL="0" indent="0">
              <a:buNone/>
            </a:pPr>
            <a:endParaRPr lang="es-MX" sz="3200" dirty="0">
              <a:solidFill>
                <a:srgbClr val="FF0000"/>
              </a:solidFill>
              <a:latin typeface="Aptos" panose="020B0004020202020204" pitchFamily="34" charset="0"/>
            </a:endParaRPr>
          </a:p>
          <a:p>
            <a:pPr marL="0" indent="0">
              <a:buNone/>
            </a:pPr>
            <a:endParaRPr lang="es-MX" sz="3200" dirty="0">
              <a:solidFill>
                <a:srgbClr val="FF0000"/>
              </a:solidFill>
              <a:latin typeface="Aptos" panose="020B0004020202020204" pitchFamily="34" charset="0"/>
            </a:endParaRPr>
          </a:p>
          <a:p>
            <a:pPr marL="0" indent="0">
              <a:buNone/>
            </a:pPr>
            <a:endParaRPr lang="es-MX" sz="3200" dirty="0">
              <a:solidFill>
                <a:srgbClr val="FF0000"/>
              </a:solidFill>
              <a:latin typeface="Aptos" panose="020B0004020202020204" pitchFamily="34" charset="0"/>
            </a:endParaRPr>
          </a:p>
          <a:p>
            <a:pPr marL="0" indent="0">
              <a:buNone/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692844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89A652-7CF6-5E6E-64FC-265BAA199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Variables cuantitativas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FAA4272-1291-011D-44AF-8A7B5ADE34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Medidas de variabilidad</a:t>
            </a:r>
          </a:p>
        </p:txBody>
      </p:sp>
    </p:spTree>
    <p:extLst>
      <p:ext uri="{BB962C8B-B14F-4D97-AF65-F5344CB8AC3E}">
        <p14:creationId xmlns:p14="http://schemas.microsoft.com/office/powerpoint/2010/main" val="2503799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128517-E656-7FC8-D214-673076F50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40156"/>
            <a:ext cx="8886884" cy="953669"/>
          </a:xfrm>
        </p:spPr>
        <p:txBody>
          <a:bodyPr>
            <a:normAutofit/>
          </a:bodyPr>
          <a:lstStyle/>
          <a:p>
            <a:r>
              <a:rPr lang="es-MX" dirty="0"/>
              <a:t>Con R base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9F878A0-FA2C-EEEE-5F78-5F0F266187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287" y="1475667"/>
            <a:ext cx="11081656" cy="4522362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it-IT" sz="3200" dirty="0">
                <a:latin typeface="Aptos" panose="020B0004020202020204" pitchFamily="34" charset="0"/>
              </a:rPr>
              <a:t>rango &lt;- max(datos$variable)-min(datos$variable) 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calcula la diferencia entre el valor máximo y mínimo y lo guarda como un objeto</a:t>
            </a:r>
          </a:p>
          <a:p>
            <a:pPr marL="0" indent="0">
              <a:buNone/>
            </a:pPr>
            <a:r>
              <a:rPr lang="es-MX" sz="3200" dirty="0">
                <a:latin typeface="Aptos" panose="020B0004020202020204" pitchFamily="34" charset="0"/>
              </a:rPr>
              <a:t>rango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 vemos el objeto</a:t>
            </a:r>
          </a:p>
          <a:p>
            <a:pPr marL="0" indent="0">
              <a:buNone/>
            </a:pPr>
            <a:r>
              <a:rPr lang="it-IT" sz="3200" dirty="0">
                <a:latin typeface="Aptos" panose="020B0004020202020204" pitchFamily="34" charset="0"/>
              </a:rPr>
              <a:t>rango_intercuartilico &lt;- IQR(datos$variable)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calcula el rango intercuartílico y lo guarda como objeto</a:t>
            </a:r>
          </a:p>
          <a:p>
            <a:pPr marL="0" indent="0">
              <a:buNone/>
            </a:pPr>
            <a:r>
              <a:rPr lang="it-IT" sz="3200" dirty="0">
                <a:latin typeface="Aptos" panose="020B0004020202020204" pitchFamily="34" charset="0"/>
              </a:rPr>
              <a:t>rango_intercuartilico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 vemos el objeto</a:t>
            </a:r>
          </a:p>
          <a:p>
            <a:pPr marL="0" indent="0">
              <a:buNone/>
            </a:pPr>
            <a:r>
              <a:rPr lang="es-MX" sz="3100" dirty="0" err="1">
                <a:latin typeface="Aptos" panose="020B0004020202020204" pitchFamily="34" charset="0"/>
              </a:rPr>
              <a:t>library</a:t>
            </a:r>
            <a:r>
              <a:rPr lang="es-MX" sz="3100" dirty="0">
                <a:latin typeface="Aptos" panose="020B0004020202020204" pitchFamily="34" charset="0"/>
              </a:rPr>
              <a:t>(</a:t>
            </a:r>
            <a:r>
              <a:rPr lang="es-MX" sz="3100" dirty="0" err="1">
                <a:latin typeface="Aptos" panose="020B0004020202020204" pitchFamily="34" charset="0"/>
              </a:rPr>
              <a:t>DescTools</a:t>
            </a:r>
            <a:r>
              <a:rPr lang="es-MX" sz="3100" dirty="0">
                <a:latin typeface="Aptos" panose="020B0004020202020204" pitchFamily="34" charset="0"/>
              </a:rPr>
              <a:t>)</a:t>
            </a:r>
          </a:p>
          <a:p>
            <a:pPr marL="0" indent="0">
              <a:buNone/>
            </a:pPr>
            <a:r>
              <a:rPr lang="it-IT" sz="3200" dirty="0">
                <a:latin typeface="Aptos" panose="020B0004020202020204" pitchFamily="34" charset="0"/>
              </a:rPr>
              <a:t>coeficiente_variacion &lt;- CoefVar(datos$variable) 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calcula el coeficiente de variación y lo guarda como un objeto</a:t>
            </a:r>
          </a:p>
          <a:p>
            <a:pPr marL="0" indent="0">
              <a:buNone/>
            </a:pPr>
            <a:r>
              <a:rPr lang="it-IT" sz="3200" dirty="0">
                <a:latin typeface="Aptos" panose="020B0004020202020204" pitchFamily="34" charset="0"/>
              </a:rPr>
              <a:t>coeficiente_variacion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 vemos el objeto</a:t>
            </a:r>
          </a:p>
          <a:p>
            <a:pPr marL="0" indent="0">
              <a:buNone/>
            </a:pPr>
            <a:endParaRPr lang="es-MX" sz="3200" dirty="0">
              <a:solidFill>
                <a:srgbClr val="FF0000"/>
              </a:solidFill>
              <a:latin typeface="Aptos" panose="020B0004020202020204" pitchFamily="34" charset="0"/>
            </a:endParaRPr>
          </a:p>
          <a:p>
            <a:pPr marL="0" indent="0">
              <a:buNone/>
            </a:pPr>
            <a:endParaRPr lang="es-MX" sz="3200" dirty="0">
              <a:solidFill>
                <a:srgbClr val="FF0000"/>
              </a:solidFill>
              <a:latin typeface="Aptos" panose="020B0004020202020204" pitchFamily="34" charset="0"/>
            </a:endParaRPr>
          </a:p>
          <a:p>
            <a:pPr marL="0" indent="0">
              <a:buNone/>
            </a:pPr>
            <a:endParaRPr lang="es-MX" sz="3200" dirty="0">
              <a:solidFill>
                <a:srgbClr val="FF0000"/>
              </a:solidFill>
              <a:latin typeface="Aptos" panose="020B0004020202020204" pitchFamily="34" charset="0"/>
            </a:endParaRPr>
          </a:p>
          <a:p>
            <a:pPr marL="0" indent="0">
              <a:buNone/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08413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128517-E656-7FC8-D214-673076F50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40156"/>
            <a:ext cx="8886884" cy="953669"/>
          </a:xfrm>
        </p:spPr>
        <p:txBody>
          <a:bodyPr>
            <a:normAutofit/>
          </a:bodyPr>
          <a:lstStyle/>
          <a:p>
            <a:r>
              <a:rPr lang="es-MX" dirty="0"/>
              <a:t>Con R base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9F878A0-FA2C-EEEE-5F78-5F0F266187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287" y="1475667"/>
            <a:ext cx="11081656" cy="45223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3200" dirty="0">
                <a:latin typeface="Aptos" panose="020B0004020202020204" pitchFamily="34" charset="0"/>
              </a:rPr>
              <a:t>varianza &lt;- var(datos$variable) 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calcula la varianza y la guarda como un objeto</a:t>
            </a:r>
          </a:p>
          <a:p>
            <a:pPr marL="0" indent="0">
              <a:buNone/>
            </a:pPr>
            <a:r>
              <a:rPr lang="it-IT" sz="3200" dirty="0">
                <a:latin typeface="Aptos" panose="020B0004020202020204" pitchFamily="34" charset="0"/>
              </a:rPr>
              <a:t>varianza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 vemos el objeto</a:t>
            </a:r>
          </a:p>
          <a:p>
            <a:pPr marL="0" indent="0">
              <a:buNone/>
            </a:pPr>
            <a:r>
              <a:rPr lang="it-IT" sz="3200" dirty="0">
                <a:latin typeface="Aptos" panose="020B0004020202020204" pitchFamily="34" charset="0"/>
              </a:rPr>
              <a:t>desviacion &lt;- sd(datos$variable)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 calcula la desviación estándar y la guarda como un objeto</a:t>
            </a:r>
          </a:p>
          <a:p>
            <a:pPr marL="0" indent="0">
              <a:buNone/>
            </a:pPr>
            <a:r>
              <a:rPr lang="it-IT" sz="3200" dirty="0">
                <a:latin typeface="Aptos" panose="020B0004020202020204" pitchFamily="34" charset="0"/>
              </a:rPr>
              <a:t>desviacion 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vemos el objeto</a:t>
            </a:r>
          </a:p>
          <a:p>
            <a:pPr marL="0" indent="0">
              <a:buNone/>
            </a:pPr>
            <a:endParaRPr lang="es-MX" sz="3200" dirty="0">
              <a:solidFill>
                <a:srgbClr val="FF0000"/>
              </a:solidFill>
              <a:latin typeface="Aptos" panose="020B0004020202020204" pitchFamily="34" charset="0"/>
            </a:endParaRPr>
          </a:p>
          <a:p>
            <a:pPr marL="0" indent="0">
              <a:buNone/>
            </a:pPr>
            <a:endParaRPr lang="es-MX" sz="3200" dirty="0">
              <a:solidFill>
                <a:srgbClr val="FF0000"/>
              </a:solidFill>
              <a:latin typeface="Aptos" panose="020B0004020202020204" pitchFamily="34" charset="0"/>
            </a:endParaRPr>
          </a:p>
          <a:p>
            <a:pPr marL="0" indent="0">
              <a:buNone/>
            </a:pPr>
            <a:endParaRPr lang="es-MX" sz="3200" dirty="0">
              <a:solidFill>
                <a:srgbClr val="FF0000"/>
              </a:solidFill>
              <a:latin typeface="Aptos" panose="020B0004020202020204" pitchFamily="34" charset="0"/>
            </a:endParaRPr>
          </a:p>
          <a:p>
            <a:pPr marL="0" indent="0">
              <a:buNone/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745575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057188-8E74-1C59-631E-A68F9EC01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/>
              <a:t>Group_by</a:t>
            </a:r>
            <a:endParaRPr lang="es-MX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0DDB2B6-BE07-0ADC-3BD4-68FBE357E7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MX" dirty="0"/>
              <a:t>Podemos agrupar por una determinada variable y calcular sumas o promedios</a:t>
            </a:r>
          </a:p>
          <a:p>
            <a:pPr marL="0" indent="0">
              <a:buNone/>
            </a:pPr>
            <a:r>
              <a:rPr lang="pt-BR" dirty="0"/>
              <a:t>base %&gt;%   </a:t>
            </a:r>
          </a:p>
          <a:p>
            <a:pPr marL="0" indent="0">
              <a:buNone/>
            </a:pPr>
            <a:r>
              <a:rPr lang="pt-BR" dirty="0" err="1"/>
              <a:t>group_by</a:t>
            </a:r>
            <a:r>
              <a:rPr lang="pt-BR" dirty="0"/>
              <a:t>(var) %&gt;%   </a:t>
            </a:r>
          </a:p>
          <a:p>
            <a:pPr marL="0" indent="0">
              <a:buNone/>
            </a:pPr>
            <a:r>
              <a:rPr lang="pt-BR" dirty="0" err="1"/>
              <a:t>summarise</a:t>
            </a:r>
            <a:r>
              <a:rPr lang="pt-BR" dirty="0"/>
              <a:t>(</a:t>
            </a:r>
            <a:r>
              <a:rPr lang="pt-BR" dirty="0" err="1"/>
              <a:t>nombre_asignado</a:t>
            </a:r>
            <a:r>
              <a:rPr lang="pt-BR" dirty="0"/>
              <a:t> = sum(var))</a:t>
            </a:r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dirty="0"/>
              <a:t>base %&gt;%   </a:t>
            </a:r>
          </a:p>
          <a:p>
            <a:pPr marL="0" indent="0">
              <a:buNone/>
            </a:pPr>
            <a:r>
              <a:rPr lang="pt-BR" dirty="0" err="1"/>
              <a:t>group_by</a:t>
            </a:r>
            <a:r>
              <a:rPr lang="pt-BR" dirty="0"/>
              <a:t>(var) %&gt;%   </a:t>
            </a:r>
          </a:p>
          <a:p>
            <a:pPr marL="0" indent="0">
              <a:buNone/>
            </a:pPr>
            <a:r>
              <a:rPr lang="pt-BR" dirty="0" err="1"/>
              <a:t>summarise</a:t>
            </a:r>
            <a:r>
              <a:rPr lang="pt-BR" dirty="0"/>
              <a:t>(</a:t>
            </a:r>
            <a:r>
              <a:rPr lang="pt-BR" dirty="0" err="1"/>
              <a:t>nombre_asignado</a:t>
            </a:r>
            <a:r>
              <a:rPr lang="pt-BR" dirty="0"/>
              <a:t> = </a:t>
            </a:r>
            <a:r>
              <a:rPr lang="pt-BR" dirty="0" err="1"/>
              <a:t>mean</a:t>
            </a:r>
            <a:r>
              <a:rPr lang="pt-BR" dirty="0"/>
              <a:t>(var))</a:t>
            </a:r>
            <a:endParaRPr lang="es-MX" dirty="0"/>
          </a:p>
          <a:p>
            <a:pPr marL="0" indent="0">
              <a:buNone/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039735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D226A1-33C9-C088-C5C0-25ECB84DC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Variables cualitativas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93ED841-F7BA-9BCE-1E7F-20DA366D7F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Tablas de frecuencias</a:t>
            </a:r>
          </a:p>
        </p:txBody>
      </p:sp>
    </p:spTree>
    <p:extLst>
      <p:ext uri="{BB962C8B-B14F-4D97-AF65-F5344CB8AC3E}">
        <p14:creationId xmlns:p14="http://schemas.microsoft.com/office/powerpoint/2010/main" val="2499765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128517-E656-7FC8-D214-673076F50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40156"/>
            <a:ext cx="8886884" cy="953669"/>
          </a:xfrm>
        </p:spPr>
        <p:txBody>
          <a:bodyPr/>
          <a:lstStyle/>
          <a:p>
            <a:r>
              <a:rPr lang="es-MX" dirty="0"/>
              <a:t>Con R base: frecuencias absolutas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9F878A0-FA2C-EEEE-5F78-5F0F266187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1371" y="1475666"/>
            <a:ext cx="10896599" cy="46203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MX" sz="2400" dirty="0"/>
              <a:t>table(</a:t>
            </a:r>
            <a:r>
              <a:rPr lang="es-MX" sz="2400" dirty="0" err="1"/>
              <a:t>datos$variable</a:t>
            </a:r>
            <a:r>
              <a:rPr lang="es-MX" sz="2400" dirty="0"/>
              <a:t>) </a:t>
            </a:r>
            <a:r>
              <a:rPr lang="es-MX" sz="2400" dirty="0">
                <a:solidFill>
                  <a:srgbClr val="FF0000"/>
                </a:solidFill>
              </a:rPr>
              <a:t>calcula una tabla de frecuencias absolutas</a:t>
            </a:r>
          </a:p>
          <a:p>
            <a:pPr marL="0" indent="0">
              <a:buNone/>
            </a:pPr>
            <a:endParaRPr lang="es-MX" sz="2400" dirty="0"/>
          </a:p>
          <a:p>
            <a:pPr marL="0" indent="0">
              <a:buNone/>
            </a:pPr>
            <a:r>
              <a:rPr lang="es-MX" sz="2400" dirty="0"/>
              <a:t>table(</a:t>
            </a:r>
            <a:r>
              <a:rPr lang="es-MX" sz="2400" dirty="0" err="1"/>
              <a:t>datos$variable</a:t>
            </a:r>
            <a:r>
              <a:rPr lang="es-MX" sz="2400" dirty="0"/>
              <a:t>, </a:t>
            </a:r>
            <a:r>
              <a:rPr lang="es-MX" sz="2400" dirty="0" err="1"/>
              <a:t>useNA</a:t>
            </a:r>
            <a:r>
              <a:rPr lang="es-MX" sz="2400" dirty="0"/>
              <a:t>='</a:t>
            </a:r>
            <a:r>
              <a:rPr lang="es-MX" sz="2400" dirty="0" err="1"/>
              <a:t>always</a:t>
            </a:r>
            <a:r>
              <a:rPr lang="es-MX" sz="2400" dirty="0"/>
              <a:t>') </a:t>
            </a:r>
            <a:r>
              <a:rPr lang="es-MX" sz="2400" dirty="0">
                <a:solidFill>
                  <a:srgbClr val="FF0000"/>
                </a:solidFill>
              </a:rPr>
              <a:t>calcula una tabla de frecuencias absolutas, incluyendo los valores perdidos</a:t>
            </a:r>
          </a:p>
          <a:p>
            <a:pPr marL="0" indent="0">
              <a:buNone/>
            </a:pPr>
            <a:endParaRPr lang="es-MX" sz="2400" dirty="0"/>
          </a:p>
          <a:p>
            <a:pPr marL="0" indent="0">
              <a:buNone/>
            </a:pPr>
            <a:r>
              <a:rPr lang="es-MX" sz="2400" dirty="0"/>
              <a:t>tabla1 &lt;- table(</a:t>
            </a:r>
            <a:r>
              <a:rPr lang="es-MX" sz="2400" dirty="0" err="1"/>
              <a:t>datos$variable</a:t>
            </a:r>
            <a:r>
              <a:rPr lang="es-MX" sz="2400" dirty="0"/>
              <a:t>) </a:t>
            </a:r>
            <a:r>
              <a:rPr lang="es-MX" sz="2400" dirty="0">
                <a:solidFill>
                  <a:srgbClr val="FF0000"/>
                </a:solidFill>
              </a:rPr>
              <a:t>la guardamos como objeto</a:t>
            </a:r>
          </a:p>
          <a:p>
            <a:pPr marL="0" indent="0">
              <a:buNone/>
            </a:pPr>
            <a:endParaRPr lang="es-MX" sz="2400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s-MX" sz="2400" dirty="0" err="1"/>
              <a:t>addmargins</a:t>
            </a:r>
            <a:r>
              <a:rPr lang="es-MX" sz="2400" dirty="0"/>
              <a:t>(tabla1) </a:t>
            </a:r>
            <a:r>
              <a:rPr lang="es-MX" sz="2400" dirty="0">
                <a:solidFill>
                  <a:srgbClr val="FF0000"/>
                </a:solidFill>
              </a:rPr>
              <a:t>agregamos los totales</a:t>
            </a:r>
          </a:p>
        </p:txBody>
      </p:sp>
    </p:spTree>
    <p:extLst>
      <p:ext uri="{BB962C8B-B14F-4D97-AF65-F5344CB8AC3E}">
        <p14:creationId xmlns:p14="http://schemas.microsoft.com/office/powerpoint/2010/main" val="478474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128517-E656-7FC8-D214-673076F50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40156"/>
            <a:ext cx="8886884" cy="953669"/>
          </a:xfrm>
        </p:spPr>
        <p:txBody>
          <a:bodyPr/>
          <a:lstStyle/>
          <a:p>
            <a:r>
              <a:rPr lang="es-MX" dirty="0"/>
              <a:t>Con R base: frecuencias relativas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9F878A0-FA2C-EEEE-5F78-5F0F266187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287" y="1475667"/>
            <a:ext cx="11081656" cy="4522362"/>
          </a:xfrm>
        </p:spPr>
        <p:txBody>
          <a:bodyPr/>
          <a:lstStyle/>
          <a:p>
            <a:pPr marL="0" indent="0">
              <a:buNone/>
            </a:pPr>
            <a:r>
              <a:rPr lang="es-MX" sz="2000" dirty="0" err="1"/>
              <a:t>prop.table</a:t>
            </a:r>
            <a:r>
              <a:rPr lang="es-MX" sz="2000" dirty="0"/>
              <a:t>(table(</a:t>
            </a:r>
            <a:r>
              <a:rPr lang="es-MX" sz="2000" dirty="0" err="1"/>
              <a:t>datos$variable</a:t>
            </a:r>
            <a:r>
              <a:rPr lang="es-MX" sz="2000" dirty="0"/>
              <a:t>)) </a:t>
            </a:r>
            <a:r>
              <a:rPr lang="es-MX" sz="2000" dirty="0">
                <a:solidFill>
                  <a:srgbClr val="FF0000"/>
                </a:solidFill>
              </a:rPr>
              <a:t>calcula una tabla de frecuencias relativas</a:t>
            </a:r>
          </a:p>
          <a:p>
            <a:pPr marL="0" indent="0">
              <a:buNone/>
            </a:pPr>
            <a:endParaRPr lang="es-MX" sz="2000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s-MX" sz="2000" dirty="0" err="1"/>
              <a:t>prop.tabla</a:t>
            </a:r>
            <a:r>
              <a:rPr lang="es-MX" sz="2000" dirty="0"/>
              <a:t> &lt;- </a:t>
            </a:r>
            <a:r>
              <a:rPr lang="es-MX" sz="2000" dirty="0" err="1"/>
              <a:t>prop.table</a:t>
            </a:r>
            <a:r>
              <a:rPr lang="es-MX" sz="2000" dirty="0"/>
              <a:t>(table(</a:t>
            </a:r>
            <a:r>
              <a:rPr lang="es-MX" sz="2000" dirty="0" err="1"/>
              <a:t>datos$variable</a:t>
            </a:r>
            <a:r>
              <a:rPr lang="es-MX" sz="2000" dirty="0"/>
              <a:t>)) </a:t>
            </a:r>
            <a:r>
              <a:rPr lang="es-MX" sz="2000" dirty="0">
                <a:solidFill>
                  <a:srgbClr val="FF0000"/>
                </a:solidFill>
              </a:rPr>
              <a:t>la guarda como objeto</a:t>
            </a:r>
          </a:p>
          <a:p>
            <a:pPr marL="0" indent="0">
              <a:buNone/>
            </a:pPr>
            <a:endParaRPr lang="es-MX" sz="2000" dirty="0"/>
          </a:p>
          <a:p>
            <a:pPr marL="0" indent="0">
              <a:buNone/>
            </a:pPr>
            <a:r>
              <a:rPr lang="es-MX" sz="2000" dirty="0" err="1"/>
              <a:t>prop_tabla_porcentaje</a:t>
            </a:r>
            <a:r>
              <a:rPr lang="es-MX" sz="2000" dirty="0"/>
              <a:t> &lt;- </a:t>
            </a:r>
            <a:r>
              <a:rPr lang="es-MX" sz="2000" dirty="0" err="1"/>
              <a:t>prop_tabla</a:t>
            </a:r>
            <a:r>
              <a:rPr lang="es-MX" sz="2000" dirty="0"/>
              <a:t> * 100 </a:t>
            </a:r>
            <a:r>
              <a:rPr lang="es-MX" sz="2000" dirty="0">
                <a:solidFill>
                  <a:srgbClr val="FF0000"/>
                </a:solidFill>
              </a:rPr>
              <a:t>calcula los porcentajes</a:t>
            </a:r>
          </a:p>
          <a:p>
            <a:pPr marL="0" indent="0">
              <a:buNone/>
            </a:pPr>
            <a:endParaRPr lang="es-MX" sz="2000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s-MX" sz="2000" dirty="0" err="1"/>
              <a:t>addmargins</a:t>
            </a:r>
            <a:r>
              <a:rPr lang="es-MX" sz="2000" dirty="0"/>
              <a:t>(</a:t>
            </a:r>
            <a:r>
              <a:rPr lang="es-MX" sz="2000" dirty="0" err="1"/>
              <a:t>prop_tabla_porcentaje</a:t>
            </a:r>
            <a:r>
              <a:rPr lang="es-MX" sz="2000" dirty="0"/>
              <a:t>) </a:t>
            </a:r>
            <a:r>
              <a:rPr lang="es-MX" sz="2000" dirty="0">
                <a:solidFill>
                  <a:srgbClr val="FF0000"/>
                </a:solidFill>
              </a:rPr>
              <a:t>agregamos los totales</a:t>
            </a:r>
          </a:p>
          <a:p>
            <a:pPr marL="0" indent="0">
              <a:buNone/>
            </a:pPr>
            <a:endParaRPr lang="es-MX" sz="20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s-MX" dirty="0"/>
          </a:p>
          <a:p>
            <a:pPr marL="0" indent="0">
              <a:buNone/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247161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128517-E656-7FC8-D214-673076F50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40156"/>
            <a:ext cx="8886884" cy="953669"/>
          </a:xfrm>
        </p:spPr>
        <p:txBody>
          <a:bodyPr/>
          <a:lstStyle/>
          <a:p>
            <a:r>
              <a:rPr lang="es-MX" dirty="0"/>
              <a:t>Con paquete </a:t>
            </a:r>
            <a:r>
              <a:rPr lang="es-MX" dirty="0" err="1"/>
              <a:t>janitor</a:t>
            </a:r>
            <a:endParaRPr lang="es-MX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9F878A0-FA2C-EEEE-5F78-5F0F266187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286" y="1338944"/>
            <a:ext cx="12028714" cy="5050970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s-MX" sz="2300" dirty="0" err="1"/>
              <a:t>install.packages</a:t>
            </a:r>
            <a:r>
              <a:rPr lang="es-MX" sz="2300" dirty="0"/>
              <a:t>(“</a:t>
            </a:r>
            <a:r>
              <a:rPr lang="es-MX" sz="2300" dirty="0" err="1"/>
              <a:t>janitor</a:t>
            </a:r>
            <a:r>
              <a:rPr lang="es-MX" sz="2300" dirty="0"/>
              <a:t>”) </a:t>
            </a:r>
            <a:r>
              <a:rPr lang="es-MX" sz="2300" dirty="0">
                <a:solidFill>
                  <a:srgbClr val="FF0000"/>
                </a:solidFill>
              </a:rPr>
              <a:t>descarga el paquete</a:t>
            </a:r>
          </a:p>
          <a:p>
            <a:pPr marL="0" indent="0">
              <a:buNone/>
            </a:pPr>
            <a:r>
              <a:rPr lang="es-MX" sz="2300" dirty="0" err="1"/>
              <a:t>library</a:t>
            </a:r>
            <a:r>
              <a:rPr lang="es-MX" sz="2300" dirty="0"/>
              <a:t>(</a:t>
            </a:r>
            <a:r>
              <a:rPr lang="es-MX" sz="2300" dirty="0" err="1"/>
              <a:t>janitor</a:t>
            </a:r>
            <a:r>
              <a:rPr lang="es-MX" sz="2300" dirty="0"/>
              <a:t>) </a:t>
            </a:r>
            <a:r>
              <a:rPr lang="es-MX" sz="2300" dirty="0">
                <a:solidFill>
                  <a:srgbClr val="FF0000"/>
                </a:solidFill>
              </a:rPr>
              <a:t>llama a los paquetes</a:t>
            </a:r>
            <a:endParaRPr lang="es-MX" sz="2300" dirty="0"/>
          </a:p>
          <a:p>
            <a:pPr marL="0" indent="0">
              <a:buNone/>
            </a:pPr>
            <a:r>
              <a:rPr lang="es-MX" sz="2300" dirty="0" err="1"/>
              <a:t>library</a:t>
            </a:r>
            <a:r>
              <a:rPr lang="es-MX" sz="2300" dirty="0"/>
              <a:t>(</a:t>
            </a:r>
            <a:r>
              <a:rPr lang="es-MX" sz="2300" dirty="0" err="1"/>
              <a:t>tidyverse</a:t>
            </a:r>
            <a:r>
              <a:rPr lang="es-MX" sz="2300" dirty="0"/>
              <a:t>) </a:t>
            </a:r>
            <a:r>
              <a:rPr lang="es-MX" sz="2300" dirty="0">
                <a:solidFill>
                  <a:srgbClr val="FF0000"/>
                </a:solidFill>
              </a:rPr>
              <a:t>llama a los paquetes</a:t>
            </a:r>
            <a:endParaRPr lang="es-MX" sz="2300" dirty="0"/>
          </a:p>
          <a:p>
            <a:pPr marL="0" indent="0">
              <a:buNone/>
            </a:pPr>
            <a:endParaRPr lang="es-MX" sz="2300" dirty="0"/>
          </a:p>
          <a:p>
            <a:pPr marL="0" indent="0">
              <a:buNone/>
            </a:pPr>
            <a:r>
              <a:rPr lang="es-MX" sz="2300" dirty="0"/>
              <a:t>tabla &lt;- datos %&gt;% </a:t>
            </a:r>
            <a:r>
              <a:rPr lang="es-MX" sz="2300" dirty="0">
                <a:solidFill>
                  <a:srgbClr val="FF0000"/>
                </a:solidFill>
              </a:rPr>
              <a:t>guarda un objeto tabla a partir de la base de datos</a:t>
            </a:r>
          </a:p>
          <a:p>
            <a:pPr marL="0" indent="0">
              <a:buNone/>
            </a:pPr>
            <a:r>
              <a:rPr lang="es-MX" sz="2300" dirty="0" err="1"/>
              <a:t>tabyl</a:t>
            </a:r>
            <a:r>
              <a:rPr lang="es-MX" sz="2300" dirty="0"/>
              <a:t>(variable, </a:t>
            </a:r>
            <a:r>
              <a:rPr lang="es-MX" sz="2300" dirty="0" err="1"/>
              <a:t>show_missing_levels</a:t>
            </a:r>
            <a:r>
              <a:rPr lang="es-MX" sz="2300" dirty="0"/>
              <a:t>=T) %&gt;% </a:t>
            </a:r>
            <a:r>
              <a:rPr lang="es-MX" sz="2300" dirty="0">
                <a:solidFill>
                  <a:srgbClr val="FF0000"/>
                </a:solidFill>
              </a:rPr>
              <a:t>elabora la tabla con la variable, incluyendo datos perdidos</a:t>
            </a:r>
          </a:p>
          <a:p>
            <a:pPr marL="0" indent="0">
              <a:buNone/>
            </a:pPr>
            <a:r>
              <a:rPr lang="es-MX" sz="2300" dirty="0" err="1"/>
              <a:t>adorn_totals</a:t>
            </a:r>
            <a:r>
              <a:rPr lang="es-MX" sz="2300" dirty="0"/>
              <a:t>("</a:t>
            </a:r>
            <a:r>
              <a:rPr lang="es-MX" sz="2300" dirty="0" err="1"/>
              <a:t>row</a:t>
            </a:r>
            <a:r>
              <a:rPr lang="es-MX" sz="2300" dirty="0"/>
              <a:t>") %&gt;% </a:t>
            </a:r>
            <a:r>
              <a:rPr lang="es-MX" sz="2300" dirty="0">
                <a:solidFill>
                  <a:srgbClr val="FF0000"/>
                </a:solidFill>
              </a:rPr>
              <a:t>agrego fila mostrando los totales</a:t>
            </a:r>
          </a:p>
          <a:p>
            <a:pPr marL="0" indent="0">
              <a:buNone/>
            </a:pPr>
            <a:r>
              <a:rPr lang="es-MX" sz="2300" dirty="0" err="1"/>
              <a:t>adorn_pct_formatting</a:t>
            </a:r>
            <a:r>
              <a:rPr lang="es-MX" sz="2300" dirty="0"/>
              <a:t>(</a:t>
            </a:r>
            <a:r>
              <a:rPr lang="es-MX" sz="2300" dirty="0" err="1"/>
              <a:t>digits</a:t>
            </a:r>
            <a:r>
              <a:rPr lang="es-MX" sz="2300" dirty="0"/>
              <a:t>=2) </a:t>
            </a:r>
            <a:r>
              <a:rPr lang="es-MX" sz="2300" dirty="0">
                <a:solidFill>
                  <a:srgbClr val="FF0000"/>
                </a:solidFill>
              </a:rPr>
              <a:t>calcula porcentajes por columna con dos decimales</a:t>
            </a:r>
          </a:p>
          <a:p>
            <a:pPr marL="0" indent="0">
              <a:buNone/>
            </a:pPr>
            <a:r>
              <a:rPr lang="es-MX" sz="2300" dirty="0"/>
              <a:t>View(tabla) </a:t>
            </a:r>
            <a:r>
              <a:rPr lang="es-MX" sz="2300" dirty="0">
                <a:solidFill>
                  <a:srgbClr val="FF0000"/>
                </a:solidFill>
              </a:rPr>
              <a:t>la veo</a:t>
            </a:r>
          </a:p>
          <a:p>
            <a:pPr marL="0" indent="0">
              <a:buNone/>
            </a:pPr>
            <a:endParaRPr lang="es-MX" sz="2300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s-MX" sz="2300" dirty="0">
                <a:solidFill>
                  <a:srgbClr val="FF0000"/>
                </a:solidFill>
              </a:rPr>
              <a:t>Podemos guardar la tabla como un data </a:t>
            </a:r>
            <a:r>
              <a:rPr lang="es-MX" sz="2300" dirty="0" err="1">
                <a:solidFill>
                  <a:srgbClr val="FF0000"/>
                </a:solidFill>
              </a:rPr>
              <a:t>frame</a:t>
            </a:r>
            <a:r>
              <a:rPr lang="es-MX" sz="2300" dirty="0">
                <a:solidFill>
                  <a:srgbClr val="FF0000"/>
                </a:solidFill>
              </a:rPr>
              <a:t> y exportarla a Excel: </a:t>
            </a:r>
          </a:p>
          <a:p>
            <a:pPr marL="0" indent="0">
              <a:buNone/>
            </a:pPr>
            <a:r>
              <a:rPr lang="es-MX" sz="2300" dirty="0"/>
              <a:t>tabla &lt;- </a:t>
            </a:r>
            <a:r>
              <a:rPr lang="es-MX" sz="2300" dirty="0" err="1"/>
              <a:t>as.data.frame</a:t>
            </a:r>
            <a:r>
              <a:rPr lang="es-MX" sz="2300" dirty="0"/>
              <a:t>(tabla)</a:t>
            </a:r>
          </a:p>
          <a:p>
            <a:pPr marL="0" indent="0">
              <a:buNone/>
            </a:pPr>
            <a:r>
              <a:rPr lang="es-MX" sz="2300" dirty="0" err="1"/>
              <a:t>openxlsx</a:t>
            </a:r>
            <a:r>
              <a:rPr lang="es-MX" sz="2300" dirty="0"/>
              <a:t>::write.xlsx(tabla, “tabla_exportada.xlsx”)</a:t>
            </a:r>
          </a:p>
          <a:p>
            <a:pPr marL="0" indent="0">
              <a:buNone/>
            </a:pPr>
            <a:endParaRPr lang="es-MX" dirty="0"/>
          </a:p>
          <a:p>
            <a:pPr marL="0" indent="0">
              <a:buNone/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695653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128517-E656-7FC8-D214-673076F50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40156"/>
            <a:ext cx="8886884" cy="953669"/>
          </a:xfrm>
        </p:spPr>
        <p:txBody>
          <a:bodyPr/>
          <a:lstStyle/>
          <a:p>
            <a:r>
              <a:rPr lang="es-MX" dirty="0"/>
              <a:t>Con paquete </a:t>
            </a:r>
            <a:r>
              <a:rPr lang="es-MX" dirty="0" err="1"/>
              <a:t>summarytools</a:t>
            </a:r>
            <a:endParaRPr lang="es-MX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9F878A0-FA2C-EEEE-5F78-5F0F266187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287" y="1475667"/>
            <a:ext cx="11081656" cy="4522362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s-MX" sz="3200" dirty="0" err="1">
                <a:latin typeface="Aptos" panose="020B0004020202020204" pitchFamily="34" charset="0"/>
              </a:rPr>
              <a:t>install.packages</a:t>
            </a:r>
            <a:r>
              <a:rPr lang="es-MX" sz="3200" dirty="0">
                <a:latin typeface="Aptos" panose="020B0004020202020204" pitchFamily="34" charset="0"/>
              </a:rPr>
              <a:t>(“</a:t>
            </a:r>
            <a:r>
              <a:rPr lang="es-MX" sz="3200" dirty="0" err="1">
                <a:latin typeface="Aptos" panose="020B0004020202020204" pitchFamily="34" charset="0"/>
              </a:rPr>
              <a:t>summarytools</a:t>
            </a:r>
            <a:r>
              <a:rPr lang="es-MX" sz="3200" dirty="0">
                <a:latin typeface="Aptos" panose="020B0004020202020204" pitchFamily="34" charset="0"/>
              </a:rPr>
              <a:t>”) 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descarga el paquete</a:t>
            </a:r>
          </a:p>
          <a:p>
            <a:pPr marL="0" indent="0">
              <a:buNone/>
            </a:pPr>
            <a:r>
              <a:rPr lang="es-MX" sz="3200" dirty="0" err="1">
                <a:latin typeface="Aptos" panose="020B0004020202020204" pitchFamily="34" charset="0"/>
              </a:rPr>
              <a:t>library</a:t>
            </a:r>
            <a:r>
              <a:rPr lang="es-MX" sz="3200" dirty="0">
                <a:latin typeface="Aptos" panose="020B0004020202020204" pitchFamily="34" charset="0"/>
              </a:rPr>
              <a:t>(</a:t>
            </a:r>
            <a:r>
              <a:rPr lang="es-MX" sz="3200" dirty="0" err="1">
                <a:latin typeface="Aptos" panose="020B0004020202020204" pitchFamily="34" charset="0"/>
              </a:rPr>
              <a:t>summarytools</a:t>
            </a:r>
            <a:r>
              <a:rPr lang="es-MX" sz="3200" dirty="0">
                <a:latin typeface="Aptos" panose="020B0004020202020204" pitchFamily="34" charset="0"/>
              </a:rPr>
              <a:t>) 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llama a los paquetes</a:t>
            </a:r>
            <a:endParaRPr lang="es-MX" sz="3200" dirty="0">
              <a:latin typeface="Aptos" panose="020B0004020202020204" pitchFamily="34" charset="0"/>
            </a:endParaRPr>
          </a:p>
          <a:p>
            <a:pPr marL="0" indent="0">
              <a:buNone/>
            </a:pPr>
            <a:endParaRPr lang="es-MX" sz="3200" dirty="0">
              <a:latin typeface="Aptos" panose="020B0004020202020204" pitchFamily="34" charset="0"/>
            </a:endParaRPr>
          </a:p>
          <a:p>
            <a:pPr marL="0" indent="0">
              <a:buNone/>
            </a:pPr>
            <a:r>
              <a:rPr lang="es-MX" sz="3200" dirty="0" err="1">
                <a:latin typeface="Aptos" panose="020B0004020202020204" pitchFamily="34" charset="0"/>
              </a:rPr>
              <a:t>freq</a:t>
            </a:r>
            <a:r>
              <a:rPr lang="es-MX" sz="3200" dirty="0">
                <a:latin typeface="Aptos" panose="020B0004020202020204" pitchFamily="34" charset="0"/>
              </a:rPr>
              <a:t>(</a:t>
            </a:r>
            <a:r>
              <a:rPr lang="es-MX" sz="3200" dirty="0" err="1">
                <a:latin typeface="Aptos" panose="020B0004020202020204" pitchFamily="34" charset="0"/>
              </a:rPr>
              <a:t>datos$variable</a:t>
            </a:r>
            <a:r>
              <a:rPr lang="es-MX" sz="3200" dirty="0">
                <a:latin typeface="Aptos" panose="020B0004020202020204" pitchFamily="34" charset="0"/>
              </a:rPr>
              <a:t>, </a:t>
            </a:r>
            <a:r>
              <a:rPr lang="es-MX" sz="3200" dirty="0" err="1">
                <a:latin typeface="Aptos" panose="020B0004020202020204" pitchFamily="34" charset="0"/>
              </a:rPr>
              <a:t>report.nas</a:t>
            </a:r>
            <a:r>
              <a:rPr lang="es-MX" sz="3200" dirty="0">
                <a:latin typeface="Aptos" panose="020B0004020202020204" pitchFamily="34" charset="0"/>
              </a:rPr>
              <a:t> = FALSE) 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elabora la tabla de frecuencias</a:t>
            </a:r>
          </a:p>
          <a:p>
            <a:pPr marL="0" indent="0">
              <a:buNone/>
            </a:pPr>
            <a:endParaRPr lang="es-MX" sz="3200" dirty="0">
              <a:solidFill>
                <a:srgbClr val="FF0000"/>
              </a:solidFill>
              <a:latin typeface="Aptos" panose="020B0004020202020204" pitchFamily="34" charset="0"/>
            </a:endParaRPr>
          </a:p>
          <a:p>
            <a:pPr marL="0" indent="0">
              <a:buNone/>
            </a:pPr>
            <a:r>
              <a:rPr lang="es-MX" sz="3200" dirty="0">
                <a:latin typeface="Aptos" panose="020B0004020202020204" pitchFamily="34" charset="0"/>
              </a:rPr>
              <a:t>Detalles de la tabla:</a:t>
            </a:r>
          </a:p>
          <a:p>
            <a:pPr marL="0" indent="0">
              <a:buNone/>
            </a:pPr>
            <a:r>
              <a:rPr lang="es-MX" sz="3200" dirty="0" err="1">
                <a:latin typeface="Aptos" panose="020B0004020202020204" pitchFamily="34" charset="0"/>
              </a:rPr>
              <a:t>Frequencies</a:t>
            </a:r>
            <a:r>
              <a:rPr lang="es-MX" sz="3200" dirty="0">
                <a:latin typeface="Aptos" panose="020B0004020202020204" pitchFamily="34" charset="0"/>
              </a:rPr>
              <a:t>: Frecuencia absoluta.</a:t>
            </a:r>
          </a:p>
          <a:p>
            <a:pPr marL="0" indent="0">
              <a:buNone/>
            </a:pPr>
            <a:r>
              <a:rPr lang="es-MX" sz="3200" dirty="0" err="1">
                <a:latin typeface="Aptos" panose="020B0004020202020204" pitchFamily="34" charset="0"/>
              </a:rPr>
              <a:t>Percent</a:t>
            </a:r>
            <a:r>
              <a:rPr lang="es-MX" sz="3200" dirty="0">
                <a:latin typeface="Aptos" panose="020B0004020202020204" pitchFamily="34" charset="0"/>
              </a:rPr>
              <a:t>: Porcentaje de cada categoría.</a:t>
            </a:r>
          </a:p>
          <a:p>
            <a:pPr marL="0" indent="0">
              <a:buNone/>
            </a:pPr>
            <a:r>
              <a:rPr lang="es-MX" sz="3200" dirty="0" err="1">
                <a:latin typeface="Aptos" panose="020B0004020202020204" pitchFamily="34" charset="0"/>
              </a:rPr>
              <a:t>Valid</a:t>
            </a:r>
            <a:r>
              <a:rPr lang="es-MX" sz="3200" dirty="0">
                <a:latin typeface="Aptos" panose="020B0004020202020204" pitchFamily="34" charset="0"/>
              </a:rPr>
              <a:t> </a:t>
            </a:r>
            <a:r>
              <a:rPr lang="es-MX" sz="3200" dirty="0" err="1">
                <a:latin typeface="Aptos" panose="020B0004020202020204" pitchFamily="34" charset="0"/>
              </a:rPr>
              <a:t>Percent</a:t>
            </a:r>
            <a:r>
              <a:rPr lang="es-MX" sz="3200" dirty="0">
                <a:latin typeface="Aptos" panose="020B0004020202020204" pitchFamily="34" charset="0"/>
              </a:rPr>
              <a:t>: Porcentaje excluyendo valores perdidos (NA).</a:t>
            </a:r>
          </a:p>
          <a:p>
            <a:pPr marL="0" indent="0">
              <a:buNone/>
            </a:pPr>
            <a:r>
              <a:rPr lang="es-MX" sz="3200" dirty="0">
                <a:latin typeface="Aptos" panose="020B0004020202020204" pitchFamily="34" charset="0"/>
              </a:rPr>
              <a:t>Cum. </a:t>
            </a:r>
            <a:r>
              <a:rPr lang="es-MX" sz="3200" dirty="0" err="1">
                <a:latin typeface="Aptos" panose="020B0004020202020204" pitchFamily="34" charset="0"/>
              </a:rPr>
              <a:t>Percent</a:t>
            </a:r>
            <a:r>
              <a:rPr lang="es-MX" sz="3200" dirty="0">
                <a:latin typeface="Aptos" panose="020B0004020202020204" pitchFamily="34" charset="0"/>
              </a:rPr>
              <a:t>: Porcentaje acumulado.</a:t>
            </a:r>
          </a:p>
          <a:p>
            <a:pPr marL="0" indent="0">
              <a:buNone/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247938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D226A1-33C9-C088-C5C0-25ECB84DC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Variables cuantitativas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93ED841-F7BA-9BCE-1E7F-20DA366D7F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Medidas de tendencia central</a:t>
            </a:r>
          </a:p>
        </p:txBody>
      </p:sp>
    </p:spTree>
    <p:extLst>
      <p:ext uri="{BB962C8B-B14F-4D97-AF65-F5344CB8AC3E}">
        <p14:creationId xmlns:p14="http://schemas.microsoft.com/office/powerpoint/2010/main" val="1066057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128517-E656-7FC8-D214-673076F50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40156"/>
            <a:ext cx="8886884" cy="953669"/>
          </a:xfrm>
        </p:spPr>
        <p:txBody>
          <a:bodyPr>
            <a:normAutofit fontScale="90000"/>
          </a:bodyPr>
          <a:lstStyle/>
          <a:p>
            <a:r>
              <a:rPr lang="es-MX" dirty="0"/>
              <a:t>Con R base y paquete </a:t>
            </a:r>
            <a:r>
              <a:rPr lang="es-MX" dirty="0" err="1"/>
              <a:t>DescTools</a:t>
            </a:r>
            <a:r>
              <a:rPr lang="es-MX" dirty="0"/>
              <a:t> para la moda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9F878A0-FA2C-EEEE-5F78-5F0F266187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287" y="1475667"/>
            <a:ext cx="11081656" cy="4522362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s-MX" sz="3200" dirty="0">
                <a:latin typeface="Aptos" panose="020B0004020202020204" pitchFamily="34" charset="0"/>
              </a:rPr>
              <a:t>mean(</a:t>
            </a:r>
            <a:r>
              <a:rPr lang="es-MX" sz="3200" dirty="0" err="1">
                <a:latin typeface="Aptos" panose="020B0004020202020204" pitchFamily="34" charset="0"/>
              </a:rPr>
              <a:t>datos$variable</a:t>
            </a:r>
            <a:r>
              <a:rPr lang="es-MX" sz="3200" dirty="0">
                <a:latin typeface="Aptos" panose="020B0004020202020204" pitchFamily="34" charset="0"/>
              </a:rPr>
              <a:t>, na.rm=T) 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calcula la media sin tomar en cuenta valores perdidos</a:t>
            </a:r>
          </a:p>
          <a:p>
            <a:pPr marL="0" indent="0">
              <a:buNone/>
            </a:pPr>
            <a:r>
              <a:rPr lang="es-MX" sz="3200" dirty="0">
                <a:latin typeface="Aptos" panose="020B0004020202020204" pitchFamily="34" charset="0"/>
              </a:rPr>
              <a:t>mediana(</a:t>
            </a:r>
            <a:r>
              <a:rPr lang="es-MX" sz="3200" dirty="0" err="1">
                <a:latin typeface="Aptos" panose="020B0004020202020204" pitchFamily="34" charset="0"/>
              </a:rPr>
              <a:t>datos$variable</a:t>
            </a:r>
            <a:r>
              <a:rPr lang="es-MX" sz="3200" dirty="0">
                <a:latin typeface="Aptos" panose="020B0004020202020204" pitchFamily="34" charset="0"/>
              </a:rPr>
              <a:t>, na.rm=T) 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calcula la mediana sin tomar en cuenta valores perdidos</a:t>
            </a:r>
            <a:endParaRPr lang="es-MX" sz="3200" dirty="0">
              <a:latin typeface="Aptos" panose="020B0004020202020204" pitchFamily="34" charset="0"/>
            </a:endParaRPr>
          </a:p>
          <a:p>
            <a:pPr marL="0" indent="0">
              <a:buNone/>
            </a:pPr>
            <a:r>
              <a:rPr lang="es-MX" sz="3200" dirty="0" err="1">
                <a:latin typeface="Aptos" panose="020B0004020202020204" pitchFamily="34" charset="0"/>
              </a:rPr>
              <a:t>install.packages</a:t>
            </a:r>
            <a:r>
              <a:rPr lang="es-MX" sz="3200" dirty="0">
                <a:latin typeface="Aptos" panose="020B0004020202020204" pitchFamily="34" charset="0"/>
              </a:rPr>
              <a:t>(“</a:t>
            </a:r>
            <a:r>
              <a:rPr lang="es-MX" sz="3200" dirty="0" err="1">
                <a:latin typeface="Aptos" panose="020B0004020202020204" pitchFamily="34" charset="0"/>
              </a:rPr>
              <a:t>DescTools</a:t>
            </a:r>
            <a:r>
              <a:rPr lang="es-MX" sz="3200" dirty="0">
                <a:latin typeface="Aptos" panose="020B0004020202020204" pitchFamily="34" charset="0"/>
              </a:rPr>
              <a:t>”) 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descarga paquete para calcular moda</a:t>
            </a:r>
          </a:p>
          <a:p>
            <a:pPr marL="0" indent="0">
              <a:buNone/>
            </a:pPr>
            <a:r>
              <a:rPr lang="es-MX" sz="3200" dirty="0" err="1">
                <a:latin typeface="Aptos" panose="020B0004020202020204" pitchFamily="34" charset="0"/>
              </a:rPr>
              <a:t>library</a:t>
            </a:r>
            <a:r>
              <a:rPr lang="es-MX" sz="3200" dirty="0">
                <a:latin typeface="Aptos" panose="020B0004020202020204" pitchFamily="34" charset="0"/>
              </a:rPr>
              <a:t>(</a:t>
            </a:r>
            <a:r>
              <a:rPr lang="es-MX" sz="3200" dirty="0" err="1">
                <a:latin typeface="Aptos" panose="020B0004020202020204" pitchFamily="34" charset="0"/>
              </a:rPr>
              <a:t>DescTools</a:t>
            </a:r>
            <a:r>
              <a:rPr lang="es-MX" sz="3200" dirty="0">
                <a:latin typeface="Aptos" panose="020B0004020202020204" pitchFamily="34" charset="0"/>
              </a:rPr>
              <a:t>) 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manda a llamar el paquete</a:t>
            </a:r>
          </a:p>
          <a:p>
            <a:pPr marL="0" indent="0">
              <a:buNone/>
            </a:pPr>
            <a:r>
              <a:rPr lang="es-MX" sz="3200" dirty="0" err="1">
                <a:latin typeface="Aptos" panose="020B0004020202020204" pitchFamily="34" charset="0"/>
              </a:rPr>
              <a:t>Mode</a:t>
            </a:r>
            <a:r>
              <a:rPr lang="es-MX" sz="3200" dirty="0">
                <a:latin typeface="Aptos" panose="020B0004020202020204" pitchFamily="34" charset="0"/>
              </a:rPr>
              <a:t>(</a:t>
            </a:r>
            <a:r>
              <a:rPr lang="es-MX" sz="3200" dirty="0" err="1">
                <a:latin typeface="Aptos" panose="020B0004020202020204" pitchFamily="34" charset="0"/>
              </a:rPr>
              <a:t>datos$variable</a:t>
            </a:r>
            <a:r>
              <a:rPr lang="es-MX" sz="3200" dirty="0">
                <a:latin typeface="Aptos" panose="020B0004020202020204" pitchFamily="34" charset="0"/>
              </a:rPr>
              <a:t>, na.rm=T) </a:t>
            </a:r>
            <a:r>
              <a:rPr lang="es-MX" sz="3200" dirty="0">
                <a:solidFill>
                  <a:srgbClr val="FF0000"/>
                </a:solidFill>
                <a:latin typeface="Aptos" panose="020B0004020202020204" pitchFamily="34" charset="0"/>
              </a:rPr>
              <a:t>calcula la moda sin contemplar datos perdidos</a:t>
            </a:r>
          </a:p>
          <a:p>
            <a:pPr marL="0" indent="0">
              <a:buNone/>
            </a:pPr>
            <a:endParaRPr lang="es-MX" sz="3200" dirty="0">
              <a:solidFill>
                <a:srgbClr val="FF0000"/>
              </a:solidFill>
              <a:latin typeface="Aptos" panose="020B0004020202020204" pitchFamily="34" charset="0"/>
            </a:endParaRPr>
          </a:p>
          <a:p>
            <a:pPr marL="0" indent="0">
              <a:buNone/>
            </a:pPr>
            <a:endParaRPr lang="es-MX" sz="3200" dirty="0">
              <a:solidFill>
                <a:srgbClr val="FF0000"/>
              </a:solidFill>
              <a:latin typeface="Aptos" panose="020B0004020202020204" pitchFamily="34" charset="0"/>
            </a:endParaRPr>
          </a:p>
          <a:p>
            <a:pPr marL="0" indent="0">
              <a:buNone/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821217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theme1.xml><?xml version="1.0" encoding="utf-8"?>
<a:theme xmlns:a="http://schemas.openxmlformats.org/drawingml/2006/main" name="SwellVTI">
  <a:themeElements>
    <a:clrScheme name="AnalogousFromRegularSeedLeftStep">
      <a:dk1>
        <a:srgbClr val="000000"/>
      </a:dk1>
      <a:lt1>
        <a:srgbClr val="FFFFFF"/>
      </a:lt1>
      <a:dk2>
        <a:srgbClr val="242641"/>
      </a:dk2>
      <a:lt2>
        <a:srgbClr val="E2E8E6"/>
      </a:lt2>
      <a:accent1>
        <a:srgbClr val="C34D6C"/>
      </a:accent1>
      <a:accent2>
        <a:srgbClr val="B13B8C"/>
      </a:accent2>
      <a:accent3>
        <a:srgbClr val="B84DC3"/>
      </a:accent3>
      <a:accent4>
        <a:srgbClr val="743BB1"/>
      </a:accent4>
      <a:accent5>
        <a:srgbClr val="554DC3"/>
      </a:accent5>
      <a:accent6>
        <a:srgbClr val="3B64B1"/>
      </a:accent6>
      <a:hlink>
        <a:srgbClr val="319379"/>
      </a:hlink>
      <a:folHlink>
        <a:srgbClr val="7F7F7F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wellVTI" id="{8361A04D-931A-43DC-973B-1B0B1DD5DECC}" vid="{6DDB23E8-D18E-4BDA-98D6-324466149EB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743</Words>
  <Application>Microsoft Office PowerPoint</Application>
  <PresentationFormat>Panorámica</PresentationFormat>
  <Paragraphs>94</Paragraphs>
  <Slides>14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18" baseType="lpstr">
      <vt:lpstr>Aptos</vt:lpstr>
      <vt:lpstr>Arial</vt:lpstr>
      <vt:lpstr>Neue Haas Grotesk Text Pro</vt:lpstr>
      <vt:lpstr>SwellVTI</vt:lpstr>
      <vt:lpstr>Descripción de variables:</vt:lpstr>
      <vt:lpstr>Group_by</vt:lpstr>
      <vt:lpstr>Variables cualitativas</vt:lpstr>
      <vt:lpstr>Con R base: frecuencias absolutas</vt:lpstr>
      <vt:lpstr>Con R base: frecuencias relativas</vt:lpstr>
      <vt:lpstr>Con paquete janitor</vt:lpstr>
      <vt:lpstr>Con paquete summarytools</vt:lpstr>
      <vt:lpstr>Variables cuantitativas</vt:lpstr>
      <vt:lpstr>Con R base y paquete DescTools para la moda</vt:lpstr>
      <vt:lpstr>Variables cuantitativas</vt:lpstr>
      <vt:lpstr>Con R base</vt:lpstr>
      <vt:lpstr>Variables cuantitativas</vt:lpstr>
      <vt:lpstr>Con R base</vt:lpstr>
      <vt:lpstr>Con R base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Lara Escalante, Monica Maria</dc:creator>
  <cp:lastModifiedBy>Lara Escalante, Monica Maria</cp:lastModifiedBy>
  <cp:revision>5</cp:revision>
  <dcterms:created xsi:type="dcterms:W3CDTF">2024-09-24T17:32:24Z</dcterms:created>
  <dcterms:modified xsi:type="dcterms:W3CDTF">2024-09-25T18:42:33Z</dcterms:modified>
</cp:coreProperties>
</file>

<file path=docProps/thumbnail.jpeg>
</file>